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63" r:id="rId3"/>
    <p:sldId id="257" r:id="rId4"/>
    <p:sldId id="260" r:id="rId5"/>
    <p:sldId id="259" r:id="rId6"/>
    <p:sldId id="262" r:id="rId7"/>
    <p:sldId id="261" r:id="rId8"/>
    <p:sldId id="266" r:id="rId9"/>
    <p:sldId id="264" r:id="rId10"/>
    <p:sldId id="267" r:id="rId11"/>
    <p:sldId id="304" r:id="rId12"/>
    <p:sldId id="305" r:id="rId13"/>
    <p:sldId id="297" r:id="rId14"/>
    <p:sldId id="298" r:id="rId15"/>
    <p:sldId id="301" r:id="rId16"/>
    <p:sldId id="299" r:id="rId17"/>
    <p:sldId id="306" r:id="rId18"/>
    <p:sldId id="300" r:id="rId19"/>
    <p:sldId id="303" r:id="rId20"/>
    <p:sldId id="265" r:id="rId21"/>
    <p:sldId id="272" r:id="rId22"/>
    <p:sldId id="282" r:id="rId23"/>
    <p:sldId id="273" r:id="rId24"/>
    <p:sldId id="275" r:id="rId25"/>
    <p:sldId id="276" r:id="rId26"/>
    <p:sldId id="280" r:id="rId27"/>
    <p:sldId id="293" r:id="rId28"/>
    <p:sldId id="294" r:id="rId29"/>
    <p:sldId id="295" r:id="rId30"/>
    <p:sldId id="296" r:id="rId31"/>
    <p:sldId id="278" r:id="rId32"/>
    <p:sldId id="279" r:id="rId33"/>
    <p:sldId id="277" r:id="rId34"/>
    <p:sldId id="283" r:id="rId35"/>
    <p:sldId id="281" r:id="rId36"/>
    <p:sldId id="285" r:id="rId37"/>
    <p:sldId id="287" r:id="rId38"/>
    <p:sldId id="290" r:id="rId39"/>
    <p:sldId id="302" r:id="rId40"/>
    <p:sldId id="288" r:id="rId41"/>
    <p:sldId id="30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94660"/>
  </p:normalViewPr>
  <p:slideViewPr>
    <p:cSldViewPr>
      <p:cViewPr varScale="1">
        <p:scale>
          <a:sx n="84" d="100"/>
          <a:sy n="84" d="100"/>
        </p:scale>
        <p:origin x="-1387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anhpt\AppData\Local\Microsoft\Windows\Temporary%20Internet%20Files\Content.Outlook\EXXKPGGQ\T&#7893;ng%20quan%20th&#7883;%20tr&#432;&#7901;ng%202009%20-%20201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800">
                <a:solidFill>
                  <a:srgbClr val="FF0000"/>
                </a:solidFill>
              </a:defRPr>
            </a:pPr>
            <a:r>
              <a:rPr lang="en-US" sz="1800" smtClean="0">
                <a:solidFill>
                  <a:srgbClr val="FF0000"/>
                </a:solidFill>
              </a:rPr>
              <a:t>1. </a:t>
            </a:r>
            <a:r>
              <a:rPr lang="vi-VN" sz="1800" smtClean="0">
                <a:solidFill>
                  <a:srgbClr val="FF0000"/>
                </a:solidFill>
              </a:rPr>
              <a:t>Số </a:t>
            </a:r>
            <a:r>
              <a:rPr lang="vi-VN" sz="1800">
                <a:solidFill>
                  <a:srgbClr val="FF0000"/>
                </a:solidFill>
              </a:rPr>
              <a:t>liệu người sử dụng Internet từ 2005 đến nay</a:t>
            </a:r>
          </a:p>
        </c:rich>
      </c:tx>
      <c:layout>
        <c:manualLayout>
          <c:xMode val="edge"/>
          <c:yMode val="edge"/>
          <c:x val="7.3526485325697929E-2"/>
          <c:y val="1.4833127317676159E-2"/>
        </c:manualLayout>
      </c:layout>
    </c:title>
    <c:plotArea>
      <c:layout>
        <c:manualLayout>
          <c:layoutTarget val="inner"/>
          <c:xMode val="edge"/>
          <c:yMode val="edge"/>
          <c:x val="0.3237438616283278"/>
          <c:y val="0.12429702924302616"/>
          <c:w val="0.57976380812366479"/>
          <c:h val="0.5362441641697443"/>
        </c:manualLayout>
      </c:layout>
      <c:barChart>
        <c:barDir val="col"/>
        <c:grouping val="clustered"/>
        <c:ser>
          <c:idx val="0"/>
          <c:order val="0"/>
          <c:tx>
            <c:strRef>
              <c:f>Sheet1!$B$6</c:f>
              <c:strCache>
                <c:ptCount val="1"/>
                <c:pt idx="0">
                  <c:v>Dân số </c:v>
                </c:pt>
              </c:strCache>
            </c:strRef>
          </c:tx>
          <c:cat>
            <c:numRef>
              <c:f>Sheet1!$C$5:$H$5</c:f>
              <c:numCache>
                <c:formatCode>General</c:formatCode>
                <c:ptCount val="6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</c:numCache>
            </c:numRef>
          </c:cat>
          <c:val>
            <c:numRef>
              <c:f>Sheet1!$C$6:$H$6</c:f>
              <c:numCache>
                <c:formatCode>#,##0</c:formatCode>
                <c:ptCount val="6"/>
                <c:pt idx="0">
                  <c:v>83030853</c:v>
                </c:pt>
                <c:pt idx="1">
                  <c:v>83100074</c:v>
                </c:pt>
                <c:pt idx="2">
                  <c:v>84171553</c:v>
                </c:pt>
                <c:pt idx="3">
                  <c:v>85386889</c:v>
                </c:pt>
                <c:pt idx="4">
                  <c:v>86166601</c:v>
                </c:pt>
                <c:pt idx="5">
                  <c:v>89000000</c:v>
                </c:pt>
              </c:numCache>
            </c:numRef>
          </c:val>
        </c:ser>
        <c:ser>
          <c:idx val="1"/>
          <c:order val="1"/>
          <c:tx>
            <c:strRef>
              <c:f>Sheet1!$B$7</c:f>
              <c:strCache>
                <c:ptCount val="1"/>
                <c:pt idx="0">
                  <c:v>Số người dùng internet</c:v>
                </c:pt>
              </c:strCache>
            </c:strRef>
          </c:tx>
          <c:cat>
            <c:numRef>
              <c:f>Sheet1!$C$5:$H$5</c:f>
              <c:numCache>
                <c:formatCode>General</c:formatCode>
                <c:ptCount val="6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</c:numCache>
            </c:numRef>
          </c:cat>
          <c:val>
            <c:numRef>
              <c:f>Sheet1!$C$7:$H$7</c:f>
              <c:numCache>
                <c:formatCode>#,##0</c:formatCode>
                <c:ptCount val="6"/>
                <c:pt idx="0">
                  <c:v>10710980</c:v>
                </c:pt>
                <c:pt idx="1">
                  <c:v>14683783</c:v>
                </c:pt>
                <c:pt idx="2">
                  <c:v>17718112</c:v>
                </c:pt>
                <c:pt idx="3">
                  <c:v>20834401</c:v>
                </c:pt>
                <c:pt idx="4">
                  <c:v>22403316</c:v>
                </c:pt>
                <c:pt idx="5">
                  <c:v>25781898</c:v>
                </c:pt>
              </c:numCache>
            </c:numRef>
          </c:val>
        </c:ser>
        <c:axId val="79649408"/>
        <c:axId val="79701120"/>
      </c:barChart>
      <c:lineChart>
        <c:grouping val="standard"/>
        <c:ser>
          <c:idx val="2"/>
          <c:order val="2"/>
          <c:tx>
            <c:strRef>
              <c:f>Sheet1!$B$8</c:f>
              <c:strCache>
                <c:ptCount val="1"/>
                <c:pt idx="0">
                  <c:v>Tỷ lệ người dùng Internet trên tổng số dân</c:v>
                </c:pt>
              </c:strCache>
            </c:strRef>
          </c:tx>
          <c:marker>
            <c:spPr>
              <a:solidFill>
                <a:srgbClr val="FFFF00"/>
              </a:solidFill>
            </c:spPr>
          </c:marker>
          <c:cat>
            <c:numRef>
              <c:f>Sheet1!$C$5:$H$5</c:f>
              <c:numCache>
                <c:formatCode>General</c:formatCode>
                <c:ptCount val="6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</c:numCache>
            </c:numRef>
          </c:cat>
          <c:val>
            <c:numRef>
              <c:f>Sheet1!$C$8:$H$8</c:f>
              <c:numCache>
                <c:formatCode>0.00%</c:formatCode>
                <c:ptCount val="6"/>
                <c:pt idx="0">
                  <c:v>0.129</c:v>
                </c:pt>
                <c:pt idx="1">
                  <c:v>0.17670000000000016</c:v>
                </c:pt>
                <c:pt idx="2">
                  <c:v>0.21050000000000016</c:v>
                </c:pt>
                <c:pt idx="3">
                  <c:v>0.24400000000000016</c:v>
                </c:pt>
                <c:pt idx="4">
                  <c:v>0.26</c:v>
                </c:pt>
                <c:pt idx="5">
                  <c:v>0.28968424719101132</c:v>
                </c:pt>
              </c:numCache>
            </c:numRef>
          </c:val>
        </c:ser>
        <c:marker val="1"/>
        <c:axId val="79713408"/>
        <c:axId val="79703040"/>
      </c:lineChart>
      <c:catAx>
        <c:axId val="79649408"/>
        <c:scaling>
          <c:orientation val="minMax"/>
        </c:scaling>
        <c:axPos val="b"/>
        <c:numFmt formatCode="General" sourceLinked="1"/>
        <c:majorTickMark val="none"/>
        <c:tickLblPos val="nextTo"/>
        <c:crossAx val="79701120"/>
        <c:crosses val="autoZero"/>
        <c:auto val="1"/>
        <c:lblAlgn val="ctr"/>
        <c:lblOffset val="100"/>
      </c:catAx>
      <c:valAx>
        <c:axId val="79701120"/>
        <c:scaling>
          <c:orientation val="minMax"/>
        </c:scaling>
        <c:axPos val="l"/>
        <c:majorGridlines/>
        <c:numFmt formatCode="#,##0" sourceLinked="1"/>
        <c:maj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79649408"/>
        <c:crosses val="autoZero"/>
        <c:crossBetween val="between"/>
      </c:valAx>
      <c:valAx>
        <c:axId val="79703040"/>
        <c:scaling>
          <c:orientation val="minMax"/>
        </c:scaling>
        <c:axPos val="r"/>
        <c:numFmt formatCode="0.00%" sourceLinked="1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79713408"/>
        <c:crosses val="max"/>
        <c:crossBetween val="between"/>
      </c:valAx>
      <c:catAx>
        <c:axId val="79713408"/>
        <c:scaling>
          <c:orientation val="minMax"/>
        </c:scaling>
        <c:delete val="1"/>
        <c:axPos val="b"/>
        <c:numFmt formatCode="General" sourceLinked="1"/>
        <c:tickLblPos val="none"/>
        <c:crossAx val="79703040"/>
        <c:crosses val="autoZero"/>
        <c:auto val="1"/>
        <c:lblAlgn val="ctr"/>
        <c:lblOffset val="100"/>
      </c:cat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b="1"/>
            </a:pPr>
            <a:endParaRPr lang="en-US"/>
          </a:p>
        </c:txPr>
      </c:dTable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Sheet1!$B$33</c:f>
              <c:strCache>
                <c:ptCount val="1"/>
                <c:pt idx="0">
                  <c:v>Số người chơi game</c:v>
                </c:pt>
              </c:strCache>
            </c:strRef>
          </c:tx>
          <c:cat>
            <c:numRef>
              <c:f>Sheet1!$C$32:$H$32</c:f>
              <c:numCache>
                <c:formatCode>General</c:formatCode>
                <c:ptCount val="6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</c:numCache>
            </c:numRef>
          </c:cat>
          <c:val>
            <c:numRef>
              <c:f>Sheet1!$C$33:$H$33</c:f>
              <c:numCache>
                <c:formatCode>#,##0</c:formatCode>
                <c:ptCount val="6"/>
                <c:pt idx="1">
                  <c:v>2936757</c:v>
                </c:pt>
                <c:pt idx="2">
                  <c:v>4961071</c:v>
                </c:pt>
                <c:pt idx="3">
                  <c:v>7083696</c:v>
                </c:pt>
                <c:pt idx="4">
                  <c:v>10081492</c:v>
                </c:pt>
                <c:pt idx="5">
                  <c:v>12000000</c:v>
                </c:pt>
              </c:numCache>
            </c:numRef>
          </c:val>
        </c:ser>
        <c:axId val="116072832"/>
        <c:axId val="116074752"/>
      </c:barChart>
      <c:lineChart>
        <c:grouping val="standard"/>
        <c:ser>
          <c:idx val="1"/>
          <c:order val="1"/>
          <c:tx>
            <c:strRef>
              <c:f>Sheet1!$B$34</c:f>
              <c:strCache>
                <c:ptCount val="1"/>
                <c:pt idx="0">
                  <c:v>Tốc độ tăng trưởng gamer</c:v>
                </c:pt>
              </c:strCache>
            </c:strRef>
          </c:tx>
          <c:cat>
            <c:numRef>
              <c:f>Sheet1!$C$32:$H$32</c:f>
              <c:numCache>
                <c:formatCode>General</c:formatCode>
                <c:ptCount val="6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</c:numCache>
            </c:numRef>
          </c:cat>
          <c:val>
            <c:numRef>
              <c:f>Sheet1!$C$34:$H$34</c:f>
              <c:numCache>
                <c:formatCode>General</c:formatCode>
                <c:ptCount val="6"/>
                <c:pt idx="2" formatCode="0%">
                  <c:v>0.69000000000000061</c:v>
                </c:pt>
                <c:pt idx="3" formatCode="0%">
                  <c:v>0.43000000000000033</c:v>
                </c:pt>
                <c:pt idx="4" formatCode="0%">
                  <c:v>0.42000000000000032</c:v>
                </c:pt>
                <c:pt idx="5" formatCode="0%">
                  <c:v>0.19</c:v>
                </c:pt>
              </c:numCache>
            </c:numRef>
          </c:val>
        </c:ser>
        <c:marker val="1"/>
        <c:axId val="116082560"/>
        <c:axId val="116080640"/>
      </c:lineChart>
      <c:catAx>
        <c:axId val="116072832"/>
        <c:scaling>
          <c:orientation val="minMax"/>
        </c:scaling>
        <c:axPos val="b"/>
        <c:numFmt formatCode="General" sourceLinked="1"/>
        <c:majorTickMark val="none"/>
        <c:tickLblPos val="nextTo"/>
        <c:crossAx val="116074752"/>
        <c:crosses val="autoZero"/>
        <c:auto val="1"/>
        <c:lblAlgn val="ctr"/>
        <c:lblOffset val="100"/>
      </c:catAx>
      <c:valAx>
        <c:axId val="116074752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16072832"/>
        <c:crosses val="autoZero"/>
        <c:crossBetween val="between"/>
      </c:valAx>
      <c:valAx>
        <c:axId val="116080640"/>
        <c:scaling>
          <c:orientation val="minMax"/>
        </c:scaling>
        <c:axPos val="r"/>
        <c:numFmt formatCode="General" sourceLinked="1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16082560"/>
        <c:crosses val="max"/>
        <c:crossBetween val="between"/>
      </c:valAx>
      <c:catAx>
        <c:axId val="116082560"/>
        <c:scaling>
          <c:orientation val="minMax"/>
        </c:scaling>
        <c:delete val="1"/>
        <c:axPos val="b"/>
        <c:numFmt formatCode="General" sourceLinked="1"/>
        <c:tickLblPos val="none"/>
        <c:crossAx val="116080640"/>
        <c:crosses val="autoZero"/>
        <c:auto val="1"/>
        <c:lblAlgn val="ctr"/>
        <c:lblOffset val="100"/>
      </c:cat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200" b="1"/>
            </a:pPr>
            <a:endParaRPr lang="en-US"/>
          </a:p>
        </c:txPr>
      </c:dTable>
    </c:plotArea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vi-VN"/>
              <a:t>Doanh thu ước tính tổng trung bình tháng các thể loại</a:t>
            </a:r>
          </a:p>
        </c:rich>
      </c:tx>
      <c:layout/>
    </c:title>
    <c:view3D>
      <c:rAngAx val="1"/>
    </c:view3D>
    <c:plotArea>
      <c:layout>
        <c:manualLayout>
          <c:layoutTarget val="inner"/>
          <c:xMode val="edge"/>
          <c:yMode val="edge"/>
          <c:x val="0.19372726103761551"/>
          <c:y val="0.14205761316872428"/>
          <c:w val="0.69229950002647755"/>
          <c:h val="0.69171446161822481"/>
        </c:manualLayout>
      </c:layout>
      <c:bar3DChart>
        <c:barDir val="col"/>
        <c:grouping val="clustered"/>
        <c:ser>
          <c:idx val="0"/>
          <c:order val="0"/>
          <c:tx>
            <c:strRef>
              <c:f>Sheet1!$C$60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cat>
            <c:strRef>
              <c:f>Sheet1!$B$61:$B$66</c:f>
              <c:strCache>
                <c:ptCount val="6"/>
                <c:pt idx="0">
                  <c:v>MMO 2D</c:v>
                </c:pt>
                <c:pt idx="1">
                  <c:v>MMO 2.5D</c:v>
                </c:pt>
                <c:pt idx="2">
                  <c:v>MMO 3D</c:v>
                </c:pt>
                <c:pt idx="3">
                  <c:v>Casual</c:v>
                </c:pt>
                <c:pt idx="4">
                  <c:v>FPS</c:v>
                </c:pt>
                <c:pt idx="5">
                  <c:v>WebGame</c:v>
                </c:pt>
              </c:strCache>
            </c:strRef>
          </c:cat>
          <c:val>
            <c:numRef>
              <c:f>Sheet1!$C$61:$C$66</c:f>
              <c:numCache>
                <c:formatCode>_(* #,##0_);_(* \(#,##0\);_(* "-"??_);_(@_)</c:formatCode>
                <c:ptCount val="6"/>
                <c:pt idx="0">
                  <c:v>95195743.772013173</c:v>
                </c:pt>
                <c:pt idx="1">
                  <c:v>12144359.306472875</c:v>
                </c:pt>
                <c:pt idx="2">
                  <c:v>9849608.8231579047</c:v>
                </c:pt>
                <c:pt idx="3">
                  <c:v>36292301.627105162</c:v>
                </c:pt>
                <c:pt idx="4">
                  <c:v>7552053.2903300002</c:v>
                </c:pt>
                <c:pt idx="5">
                  <c:v>4899762.4984028544</c:v>
                </c:pt>
              </c:numCache>
            </c:numRef>
          </c:val>
        </c:ser>
        <c:ser>
          <c:idx val="1"/>
          <c:order val="1"/>
          <c:tx>
            <c:strRef>
              <c:f>Sheet1!$D$60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cat>
            <c:strRef>
              <c:f>Sheet1!$B$61:$B$66</c:f>
              <c:strCache>
                <c:ptCount val="6"/>
                <c:pt idx="0">
                  <c:v>MMO 2D</c:v>
                </c:pt>
                <c:pt idx="1">
                  <c:v>MMO 2.5D</c:v>
                </c:pt>
                <c:pt idx="2">
                  <c:v>MMO 3D</c:v>
                </c:pt>
                <c:pt idx="3">
                  <c:v>Casual</c:v>
                </c:pt>
                <c:pt idx="4">
                  <c:v>FPS</c:v>
                </c:pt>
                <c:pt idx="5">
                  <c:v>WebGame</c:v>
                </c:pt>
              </c:strCache>
            </c:strRef>
          </c:cat>
          <c:val>
            <c:numRef>
              <c:f>Sheet1!$D$61:$D$66</c:f>
              <c:numCache>
                <c:formatCode>_(* #,##0_);_(* \(#,##0\);_(* "-"??_);_(@_)</c:formatCode>
                <c:ptCount val="6"/>
                <c:pt idx="0">
                  <c:v>111806663.134223</c:v>
                </c:pt>
                <c:pt idx="1">
                  <c:v>16331670.730449494</c:v>
                </c:pt>
                <c:pt idx="2">
                  <c:v>10314678.24644658</c:v>
                </c:pt>
                <c:pt idx="3">
                  <c:v>50473417.295717813</c:v>
                </c:pt>
                <c:pt idx="4">
                  <c:v>19418687.919488762</c:v>
                </c:pt>
                <c:pt idx="5">
                  <c:v>4872932.518047573</c:v>
                </c:pt>
              </c:numCache>
            </c:numRef>
          </c:val>
        </c:ser>
        <c:shape val="box"/>
        <c:axId val="119338496"/>
        <c:axId val="142750080"/>
        <c:axId val="0"/>
      </c:bar3DChart>
      <c:catAx>
        <c:axId val="119338496"/>
        <c:scaling>
          <c:orientation val="minMax"/>
        </c:scaling>
        <c:axPos val="b"/>
        <c:majorTickMark val="none"/>
        <c:tickLblPos val="nextTo"/>
        <c:crossAx val="142750080"/>
        <c:crosses val="autoZero"/>
        <c:auto val="1"/>
        <c:lblAlgn val="ctr"/>
        <c:lblOffset val="100"/>
      </c:catAx>
      <c:valAx>
        <c:axId val="14275008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vi-VN"/>
                  <a:t>Đơn vị = 1000 VND</a:t>
                </a:r>
              </a:p>
            </c:rich>
          </c:tx>
          <c:layout>
            <c:manualLayout>
              <c:xMode val="edge"/>
              <c:yMode val="edge"/>
              <c:x val="1.9209421588872108E-2"/>
              <c:y val="0.27828553838177633"/>
            </c:manualLayout>
          </c:layout>
        </c:title>
        <c:numFmt formatCode="_(* #,##0_);_(* \(#,##0\);_(* &quot;-&quot;??_);_(@_)" sourceLinked="1"/>
        <c:tickLblPos val="nextTo"/>
        <c:crossAx val="119338496"/>
        <c:crosses val="autoZero"/>
        <c:crossBetween val="between"/>
      </c:valAx>
    </c:plotArea>
    <c:legend>
      <c:legendPos val="r"/>
      <c:layout/>
    </c:legend>
    <c:plotVisOnly val="1"/>
  </c:chart>
  <c:spPr>
    <a:solidFill>
      <a:schemeClr val="bg1"/>
    </a:solidFill>
  </c:spPr>
  <c:txPr>
    <a:bodyPr/>
    <a:lstStyle/>
    <a:p>
      <a:pPr>
        <a:defRPr sz="1100" b="1">
          <a:latin typeface="Tahoma" pitchFamily="34" charset="0"/>
          <a:cs typeface="Tahoma" pitchFamily="34" charset="0"/>
        </a:defRPr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D39BA-8550-4C70-907A-B31DF8ECA361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B4DE1-FBF3-40DA-83D1-7302E7F01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251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GameDev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Software Development </a:t>
            </a:r>
            <a:r>
              <a:rPr lang="en-US" baseline="0" dirty="0" err="1" smtClean="0"/>
              <a:t>nghiêm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túc</a:t>
            </a:r>
            <a:r>
              <a:rPr lang="en-US" baseline="0" dirty="0" smtClean="0"/>
              <a:t>, GD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SD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chắc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GameDev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Software Development </a:t>
            </a:r>
            <a:r>
              <a:rPr lang="en-US" baseline="0" dirty="0" err="1" smtClean="0"/>
              <a:t>nghiêm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túc</a:t>
            </a:r>
            <a:r>
              <a:rPr lang="en-US" baseline="0" dirty="0" smtClean="0"/>
              <a:t>, GD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SD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chắc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TTK, Project S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 minh </a:t>
            </a:r>
            <a:r>
              <a:rPr lang="en-US" baseline="0" dirty="0" err="1" smtClean="0"/>
              <a:t>họa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TTK, Project S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 minh </a:t>
            </a:r>
            <a:r>
              <a:rPr lang="en-US" baseline="0" dirty="0" err="1" smtClean="0"/>
              <a:t>họa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ý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Game Studio</a:t>
            </a:r>
            <a:endParaRPr lang="en-US" dirty="0" smtClean="0"/>
          </a:p>
          <a:p>
            <a:r>
              <a:rPr lang="en-US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1-2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team +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họa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B4DE1-FBF3-40DA-83D1-7302E7F0106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  <a:lvl2pPr>
              <a:defRPr>
                <a:latin typeface="Tahoma" pitchFamily="34" charset="0"/>
                <a:cs typeface="Tahoma" pitchFamily="34" charset="0"/>
              </a:defRPr>
            </a:lvl2pPr>
            <a:lvl3pPr>
              <a:defRPr>
                <a:latin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9/7/2012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04160"/>
            <a:ext cx="7772400" cy="777240"/>
          </a:xfrm>
        </p:spPr>
        <p:txBody>
          <a:bodyPr/>
          <a:lstStyle/>
          <a:p>
            <a:r>
              <a:rPr lang="en-US" i="1" dirty="0" err="1" smtClean="0">
                <a:latin typeface="Verdana" pitchFamily="34" charset="0"/>
                <a:cs typeface="Arial" pitchFamily="34" charset="0"/>
              </a:rPr>
              <a:t>YourSELF</a:t>
            </a:r>
            <a:endParaRPr lang="en-US" i="1" dirty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295400"/>
            <a:ext cx="7772400" cy="1508760"/>
          </a:xfrm>
        </p:spPr>
        <p:txBody>
          <a:bodyPr/>
          <a:lstStyle/>
          <a:p>
            <a:r>
              <a:rPr lang="en-US" b="1" dirty="0" smtClean="0">
                <a:latin typeface="Verdana" pitchFamily="34" charset="0"/>
                <a:cs typeface="Arial" pitchFamily="34" charset="0"/>
              </a:rPr>
              <a:t>HAVE YOU EVER DREAMED OF</a:t>
            </a:r>
            <a:endParaRPr lang="en-US" b="1" dirty="0"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game industry</a:t>
            </a:r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</p:nvPr>
        </p:nvGraphicFramePr>
        <p:xfrm>
          <a:off x="533400" y="1371600"/>
          <a:ext cx="86106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game industry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381000" y="1295400"/>
          <a:ext cx="8763000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914400"/>
          </a:xfrm>
        </p:spPr>
        <p:txBody>
          <a:bodyPr/>
          <a:lstStyle/>
          <a:p>
            <a:r>
              <a:rPr lang="en-US" dirty="0" smtClean="0"/>
              <a:t>Video game industry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</p:nvPr>
        </p:nvGraphicFramePr>
        <p:xfrm>
          <a:off x="533400" y="1295396"/>
          <a:ext cx="8341835" cy="55626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60739"/>
                <a:gridCol w="1734441"/>
                <a:gridCol w="1238886"/>
                <a:gridCol w="1734441"/>
                <a:gridCol w="1651849"/>
                <a:gridCol w="1321479"/>
              </a:tblGrid>
              <a:tr h="340694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vi-VN" sz="1500" b="1" u="none" strike="noStrike" dirty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Số lượng game của các NPH</a:t>
                      </a:r>
                      <a:endParaRPr lang="vi-VN" sz="1500" b="1" i="0" u="none" strike="noStrike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STT</a:t>
                      </a:r>
                      <a:endParaRPr lang="en-US" sz="1300" b="1" i="0" u="none" strike="noStrike">
                        <a:solidFill>
                          <a:srgbClr val="3333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NPH</a:t>
                      </a:r>
                      <a:endParaRPr lang="en-US" sz="1300" b="1" i="0" u="none" strike="noStrike">
                        <a:solidFill>
                          <a:srgbClr val="3333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smtClean="0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Năm</a:t>
                      </a:r>
                      <a:r>
                        <a:rPr lang="en-US" sz="1300" b="1" u="none" strike="noStrike" baseline="0" smtClean="0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300" b="1" u="none" strike="noStrike" smtClean="0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2009</a:t>
                      </a:r>
                      <a:endParaRPr lang="en-US" sz="1300" b="1" i="0" u="none" strike="noStrike">
                        <a:solidFill>
                          <a:srgbClr val="3333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Thị phần</a:t>
                      </a:r>
                      <a:endParaRPr lang="en-US" sz="1300" b="1" i="0" u="none" strike="noStrike">
                        <a:solidFill>
                          <a:srgbClr val="3333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smtClean="0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Quý</a:t>
                      </a:r>
                      <a:r>
                        <a:rPr lang="en-US" sz="1300" b="1" u="none" strike="noStrike" baseline="0" smtClean="0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III/</a:t>
                      </a:r>
                      <a:r>
                        <a:rPr lang="en-US" sz="1300" b="1" u="none" strike="noStrike" smtClean="0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2010</a:t>
                      </a:r>
                      <a:endParaRPr lang="en-US" sz="1300" b="1" i="0" u="none" strike="noStrike">
                        <a:solidFill>
                          <a:srgbClr val="3333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rgbClr val="3333FF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Thị phần</a:t>
                      </a:r>
                      <a:endParaRPr lang="en-US" sz="1300" b="1" i="0" u="none" strike="noStrike">
                        <a:solidFill>
                          <a:srgbClr val="3333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VNG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26.79%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26.15%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VTC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19.64%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20.00%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FPT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10.71%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9.23%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VDC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3.57%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3.08%</a:t>
                      </a:r>
                      <a:endParaRPr lang="en-US" sz="1300" b="1" i="0" u="none" strike="noStrike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Asiasoft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14.29%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13.85%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NetGame </a:t>
                      </a:r>
                      <a:endParaRPr lang="en-US" sz="1300" b="1" i="0" u="none" strike="noStrike">
                        <a:solidFill>
                          <a:srgbClr val="0000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5.36%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4.62%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SaiGonTel</a:t>
                      </a:r>
                      <a:endParaRPr lang="en-US" sz="1300" b="1" i="0" u="none" strike="noStrike">
                        <a:solidFill>
                          <a:srgbClr val="0000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5.36%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6.15%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9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Trò</a:t>
                      </a:r>
                      <a:r>
                        <a:rPr lang="en-US" sz="1300" b="1" u="none" strike="noStrike" baseline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chơi Việt (</a:t>
                      </a:r>
                      <a:r>
                        <a:rPr lang="en-US" sz="1300" b="1" u="none" strike="noStrike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Vgame)</a:t>
                      </a:r>
                      <a:endParaRPr lang="en-US" sz="1300" b="1" i="0" u="none" strike="noStrike">
                        <a:solidFill>
                          <a:srgbClr val="0000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5.36%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6.15%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Sgame</a:t>
                      </a:r>
                      <a:endParaRPr lang="en-US" sz="1300" b="1" i="0" u="none" strike="noStrike">
                        <a:solidFill>
                          <a:srgbClr val="0000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1.79%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3.08%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QuangMinh DEC</a:t>
                      </a:r>
                      <a:endParaRPr lang="en-US" sz="1300" b="1" i="0" u="none" strike="noStrike">
                        <a:solidFill>
                          <a:srgbClr val="0000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1.79%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1.54%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DeCo</a:t>
                      </a:r>
                      <a:endParaRPr lang="en-US" sz="1300" b="1" i="0" u="none" strike="noStrike">
                        <a:solidFill>
                          <a:srgbClr val="0000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1.79%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1.54%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OneWorld</a:t>
                      </a:r>
                      <a:endParaRPr lang="en-US" sz="1300" b="1" i="0" u="none" strike="noStrike">
                        <a:solidFill>
                          <a:srgbClr val="0000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1.79%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1.54%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40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NCS Media</a:t>
                      </a:r>
                      <a:endParaRPr lang="en-US" sz="1300" b="1" i="0" u="none" strike="noStrike">
                        <a:solidFill>
                          <a:srgbClr val="0000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1.79%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1.54%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  <a:tr h="39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Trò Chơi </a:t>
                      </a:r>
                      <a:r>
                        <a:rPr lang="vi-VN" sz="1300" b="1" u="none" strike="noStrike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Việt</a:t>
                      </a:r>
                      <a:r>
                        <a:rPr lang="en-US" sz="1300" b="1" u="none" strike="noStrike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(Playing Game)</a:t>
                      </a:r>
                      <a:endParaRPr lang="vi-VN" sz="1300" b="1" i="0" u="none" strike="noStrike">
                        <a:solidFill>
                          <a:srgbClr val="0000FF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0.00%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1.54%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Development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090160"/>
          </a:xfrm>
        </p:spPr>
        <p:txBody>
          <a:bodyPr>
            <a:normAutofit/>
          </a:bodyPr>
          <a:lstStyle/>
          <a:p>
            <a:r>
              <a:rPr lang="en-US" dirty="0" smtClean="0"/>
              <a:t>Involve most advanced &amp; sophisticated technologies in IT: 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Artificial Intelligence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Development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7630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Require the best art and deep understanding of human psychology</a:t>
            </a:r>
          </a:p>
          <a:p>
            <a:pPr lvl="1"/>
            <a:r>
              <a:rPr lang="en-US" dirty="0" smtClean="0"/>
              <a:t>“Eye-candy”</a:t>
            </a:r>
          </a:p>
          <a:p>
            <a:pPr lvl="1"/>
            <a:r>
              <a:rPr lang="en-US" dirty="0" smtClean="0"/>
              <a:t>Fun game play</a:t>
            </a:r>
          </a:p>
          <a:p>
            <a:pPr lvl="1"/>
            <a:r>
              <a:rPr lang="en-US" dirty="0" smtClean="0"/>
              <a:t>Believable world &amp; characters</a:t>
            </a:r>
          </a:p>
          <a:p>
            <a:pPr lvl="1"/>
            <a:r>
              <a:rPr lang="en-US" dirty="0" smtClean="0"/>
              <a:t>Immersion</a:t>
            </a:r>
          </a:p>
          <a:p>
            <a:pPr lvl="1"/>
            <a:r>
              <a:rPr lang="en-US" dirty="0" smtClean="0"/>
              <a:t>Player emotion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Development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7630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Require most challenging engineering:</a:t>
            </a:r>
          </a:p>
          <a:p>
            <a:pPr lvl="1"/>
            <a:r>
              <a:rPr lang="en-US" dirty="0" smtClean="0"/>
              <a:t>Software Development Process</a:t>
            </a:r>
          </a:p>
          <a:p>
            <a:pPr lvl="1"/>
            <a:r>
              <a:rPr lang="en-US" dirty="0" smtClean="0"/>
              <a:t>Project Management</a:t>
            </a:r>
          </a:p>
          <a:p>
            <a:pPr lvl="1"/>
            <a:r>
              <a:rPr lang="en-US" dirty="0" smtClean="0"/>
              <a:t>Tools &amp; Utilities</a:t>
            </a:r>
          </a:p>
          <a:p>
            <a:pPr lvl="1"/>
            <a:r>
              <a:rPr lang="en-US" dirty="0" smtClean="0"/>
              <a:t>Operations (infrastructure)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8686800" cy="1508760"/>
          </a:xfrm>
        </p:spPr>
        <p:txBody>
          <a:bodyPr/>
          <a:lstStyle/>
          <a:p>
            <a:endParaRPr lang="en-US" sz="2400" b="1" dirty="0" smtClean="0">
              <a:latin typeface="Verdana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Verdana" pitchFamily="34" charset="0"/>
                <a:cs typeface="Arial" pitchFamily="34" charset="0"/>
              </a:rPr>
              <a:t>IF YOU ARE A GOOD GAME DEVELOPER</a:t>
            </a:r>
          </a:p>
          <a:p>
            <a:r>
              <a:rPr lang="en-US" sz="2400" b="1" dirty="0" smtClean="0">
                <a:latin typeface="Verdana" pitchFamily="34" charset="0"/>
                <a:cs typeface="Arial" pitchFamily="34" charset="0"/>
              </a:rPr>
              <a:t>	</a:t>
            </a:r>
            <a:r>
              <a:rPr lang="en-US" sz="3200" b="1" dirty="0" smtClean="0">
                <a:solidFill>
                  <a:srgbClr val="FFFF00"/>
                </a:solidFill>
                <a:latin typeface="Verdana" pitchFamily="34" charset="0"/>
                <a:cs typeface="Arial" pitchFamily="34" charset="0"/>
              </a:rPr>
              <a:t>NOTHING</a:t>
            </a:r>
            <a:r>
              <a:rPr lang="en-US" sz="2400" b="1" dirty="0" smtClean="0">
                <a:latin typeface="Verdana" pitchFamily="34" charset="0"/>
                <a:cs typeface="Arial" pitchFamily="34" charset="0"/>
              </a:rPr>
              <a:t> YOU CANNOT HANDLE</a:t>
            </a:r>
            <a:endParaRPr lang="en-US" sz="2400" b="1" dirty="0" smtClean="0"/>
          </a:p>
          <a:p>
            <a:endParaRPr lang="en-US" b="1" dirty="0"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8686800" cy="1508760"/>
          </a:xfrm>
        </p:spPr>
        <p:txBody>
          <a:bodyPr/>
          <a:lstStyle/>
          <a:p>
            <a:endParaRPr lang="en-US" sz="2400" b="1" dirty="0" smtClean="0">
              <a:latin typeface="Verdana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Verdana" pitchFamily="34" charset="0"/>
                <a:cs typeface="Arial" pitchFamily="34" charset="0"/>
              </a:rPr>
              <a:t>IF YOU HAVE STRONG “KI” </a:t>
            </a:r>
            <a:r>
              <a:rPr lang="en-US" sz="2400" b="1" dirty="0" smtClean="0">
                <a:solidFill>
                  <a:srgbClr val="FFFF00"/>
                </a:solidFill>
                <a:latin typeface="Verdana" pitchFamily="34" charset="0"/>
                <a:cs typeface="Arial" pitchFamily="34" charset="0"/>
              </a:rPr>
              <a:t>(INTERNAL POWER)</a:t>
            </a:r>
          </a:p>
          <a:p>
            <a:r>
              <a:rPr lang="en-US" sz="2400" b="1" dirty="0" smtClean="0">
                <a:latin typeface="Verdana" pitchFamily="34" charset="0"/>
                <a:cs typeface="Arial" pitchFamily="34" charset="0"/>
              </a:rPr>
              <a:t>		YOU CAN MASTER ANY KUNGFU</a:t>
            </a:r>
            <a:endParaRPr lang="en-US" sz="2400" b="1" dirty="0" smtClean="0"/>
          </a:p>
          <a:p>
            <a:endParaRPr lang="en-US" b="1" dirty="0"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Development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820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Publishing &amp; operating games is a serious business</a:t>
            </a:r>
          </a:p>
          <a:p>
            <a:pPr lvl="1"/>
            <a:r>
              <a:rPr lang="en-US" dirty="0" smtClean="0"/>
              <a:t>Marketing</a:t>
            </a:r>
          </a:p>
          <a:p>
            <a:pPr lvl="1"/>
            <a:r>
              <a:rPr lang="en-US" dirty="0" smtClean="0"/>
              <a:t>PR (Public Relation)</a:t>
            </a:r>
          </a:p>
          <a:p>
            <a:pPr lvl="1"/>
            <a:r>
              <a:rPr lang="en-US" dirty="0" smtClean="0"/>
              <a:t>Financial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 for game dev in VN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820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VNG – 4 studios : GSS, GSN, </a:t>
            </a:r>
            <a:r>
              <a:rPr lang="en-US" dirty="0" err="1" smtClean="0"/>
              <a:t>FireBat</a:t>
            </a:r>
            <a:r>
              <a:rPr lang="en-US" dirty="0" smtClean="0"/>
              <a:t>, TOS</a:t>
            </a:r>
          </a:p>
          <a:p>
            <a:r>
              <a:rPr lang="en-US" dirty="0" smtClean="0"/>
              <a:t>FPT </a:t>
            </a:r>
          </a:p>
          <a:p>
            <a:r>
              <a:rPr lang="en-US" dirty="0" err="1" smtClean="0"/>
              <a:t>GameLoft</a:t>
            </a:r>
            <a:endParaRPr lang="en-US" dirty="0" smtClean="0"/>
          </a:p>
          <a:p>
            <a:r>
              <a:rPr lang="en-US" dirty="0" smtClean="0"/>
              <a:t>VTC</a:t>
            </a:r>
          </a:p>
          <a:p>
            <a:r>
              <a:rPr lang="en-US" dirty="0" err="1" smtClean="0"/>
              <a:t>AsiaSoft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RESPECTED AND ENVIED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810000" cy="457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Because </a:t>
            </a:r>
            <a:r>
              <a:rPr lang="en-US" dirty="0" smtClean="0">
                <a:solidFill>
                  <a:srgbClr val="FFFF00"/>
                </a:solidFill>
              </a:rPr>
              <a:t>YOU can </a:t>
            </a:r>
            <a:r>
              <a:rPr lang="en-US" dirty="0" smtClean="0"/>
              <a:t>do what others </a:t>
            </a:r>
            <a:r>
              <a:rPr lang="en-US" dirty="0" smtClean="0">
                <a:solidFill>
                  <a:srgbClr val="FFFF00"/>
                </a:solidFill>
              </a:rPr>
              <a:t>cannot</a:t>
            </a:r>
          </a:p>
          <a:p>
            <a:r>
              <a:rPr lang="en-US" dirty="0" smtClean="0"/>
              <a:t>Because  </a:t>
            </a:r>
            <a:r>
              <a:rPr lang="en-US" dirty="0" smtClean="0">
                <a:solidFill>
                  <a:srgbClr val="FFFF00"/>
                </a:solidFill>
              </a:rPr>
              <a:t>YOU</a:t>
            </a:r>
            <a:r>
              <a:rPr lang="en-US" dirty="0" smtClean="0"/>
              <a:t> can take part in annual </a:t>
            </a:r>
            <a:r>
              <a:rPr lang="en-US" dirty="0" smtClean="0">
                <a:solidFill>
                  <a:srgbClr val="FFFF00"/>
                </a:solidFill>
              </a:rPr>
              <a:t>international events</a:t>
            </a:r>
            <a:endParaRPr lang="en-US" dirty="0" smtClean="0"/>
          </a:p>
          <a:p>
            <a:r>
              <a:rPr lang="en-US" dirty="0" smtClean="0"/>
              <a:t>Because  </a:t>
            </a:r>
            <a:r>
              <a:rPr lang="en-US" dirty="0" smtClean="0">
                <a:solidFill>
                  <a:srgbClr val="FFFF00"/>
                </a:solidFill>
              </a:rPr>
              <a:t>YOU </a:t>
            </a:r>
            <a:r>
              <a:rPr lang="en-US" dirty="0" smtClean="0"/>
              <a:t>are working with </a:t>
            </a:r>
            <a:r>
              <a:rPr lang="en-US" dirty="0" smtClean="0">
                <a:solidFill>
                  <a:srgbClr val="FFFF00"/>
                </a:solidFill>
              </a:rPr>
              <a:t>celebrities</a:t>
            </a:r>
            <a:endParaRPr lang="en-US" dirty="0" smtClean="0"/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/>
          </a:p>
          <a:p>
            <a:endParaRPr lang="en-US" dirty="0" smtClean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30931" y="2209800"/>
            <a:ext cx="4191000" cy="2576630"/>
          </a:xfrm>
          <a:prstGeom prst="rect">
            <a:avLst/>
          </a:prstGeom>
        </p:spPr>
      </p:pic>
      <p:pic>
        <p:nvPicPr>
          <p:cNvPr id="5" name="Picture 4" descr="2008-gdc-crow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2209800"/>
            <a:ext cx="4250164" cy="2590800"/>
          </a:xfrm>
          <a:prstGeom prst="rect">
            <a:avLst/>
          </a:prstGeom>
        </p:spPr>
      </p:pic>
      <p:pic>
        <p:nvPicPr>
          <p:cNvPr id="6" name="Picture 5" descr="mai-phuong-thu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1981200"/>
            <a:ext cx="4248150" cy="3202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S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Are We ?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Number one </a:t>
            </a:r>
            <a:r>
              <a:rPr lang="en-US" dirty="0">
                <a:solidFill>
                  <a:srgbClr val="FFFF00"/>
                </a:solidFill>
              </a:rPr>
              <a:t>online </a:t>
            </a:r>
            <a:r>
              <a:rPr lang="en-US" dirty="0" smtClean="0">
                <a:solidFill>
                  <a:srgbClr val="FFFF00"/>
                </a:solidFill>
              </a:rPr>
              <a:t>game studio </a:t>
            </a:r>
            <a:r>
              <a:rPr lang="en-US" dirty="0" smtClean="0"/>
              <a:t>in Vietnam and Indochina</a:t>
            </a:r>
          </a:p>
          <a:p>
            <a:r>
              <a:rPr lang="en-US" dirty="0" smtClean="0"/>
              <a:t>Only 3 years old with </a:t>
            </a:r>
            <a:r>
              <a:rPr lang="en-US" dirty="0" smtClean="0">
                <a:solidFill>
                  <a:srgbClr val="FFFF00"/>
                </a:solidFill>
              </a:rPr>
              <a:t>100+</a:t>
            </a:r>
            <a:r>
              <a:rPr lang="en-US" dirty="0" smtClean="0"/>
              <a:t> members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First published “made-in Vietnam” pure Vietnamese content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MMORPG title: Thuan Thien </a:t>
            </a:r>
            <a:r>
              <a:rPr lang="en-US" dirty="0" err="1" smtClean="0"/>
              <a:t>Kiem</a:t>
            </a:r>
            <a:endParaRPr lang="en-US" dirty="0" smtClean="0"/>
          </a:p>
          <a:p>
            <a:r>
              <a:rPr lang="en-US" dirty="0" smtClean="0"/>
              <a:t>2 upcoming titles: Project S and </a:t>
            </a:r>
            <a:r>
              <a:rPr lang="en-US" dirty="0" err="1" smtClean="0"/>
              <a:t>ZingPet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r>
              <a:rPr lang="en-US" dirty="0" smtClean="0"/>
              <a:t>Who Are We ?</a:t>
            </a:r>
          </a:p>
        </p:txBody>
      </p:sp>
      <p:pic>
        <p:nvPicPr>
          <p:cNvPr id="5" name="Picture 4" descr="poster OB MP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762000"/>
            <a:ext cx="4309533" cy="609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1268" y="533400"/>
            <a:ext cx="381273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3297" y="3352800"/>
            <a:ext cx="3830703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professional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6400"/>
            <a:ext cx="77724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Art : 2D &amp; 3D</a:t>
            </a:r>
          </a:p>
          <a:p>
            <a:r>
              <a:rPr lang="en-US" dirty="0" smtClean="0"/>
              <a:t>Content</a:t>
            </a:r>
          </a:p>
          <a:p>
            <a:r>
              <a:rPr lang="en-US" dirty="0" smtClean="0"/>
              <a:t>T&amp;D</a:t>
            </a:r>
          </a:p>
          <a:p>
            <a:r>
              <a:rPr lang="en-US" dirty="0" smtClean="0"/>
              <a:t>Research</a:t>
            </a:r>
          </a:p>
          <a:p>
            <a:r>
              <a:rPr lang="en-US" dirty="0" smtClean="0"/>
              <a:t>QC</a:t>
            </a:r>
          </a:p>
          <a:p>
            <a:r>
              <a:rPr lang="en-US" dirty="0" smtClean="0"/>
              <a:t>Product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1143000"/>
            <a:ext cx="810256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7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3510723"/>
          </a:xfrm>
          <a:prstGeom prst="rect">
            <a:avLst/>
          </a:prstGeom>
        </p:spPr>
      </p:pic>
      <p:pic>
        <p:nvPicPr>
          <p:cNvPr id="5" name="Picture 4" descr="4729804000_bc2b17dd6e_z.jpg"/>
          <p:cNvPicPr>
            <a:picLocks noChangeAspect="1"/>
          </p:cNvPicPr>
          <p:nvPr/>
        </p:nvPicPr>
        <p:blipFill>
          <a:blip r:embed="rId4" cstate="print"/>
          <a:srcRect t="21622"/>
          <a:stretch>
            <a:fillRect/>
          </a:stretch>
        </p:blipFill>
        <p:spPr>
          <a:xfrm>
            <a:off x="4908282" y="4648200"/>
            <a:ext cx="4235718" cy="2209800"/>
          </a:xfrm>
          <a:prstGeom prst="rect">
            <a:avLst/>
          </a:prstGeom>
        </p:spPr>
      </p:pic>
      <p:pic>
        <p:nvPicPr>
          <p:cNvPr id="6" name="Picture 5" descr="4729764460_566ec21671.jpg"/>
          <p:cNvPicPr>
            <a:picLocks noChangeAspect="1"/>
          </p:cNvPicPr>
          <p:nvPr/>
        </p:nvPicPr>
        <p:blipFill>
          <a:blip r:embed="rId5" cstate="print"/>
          <a:srcRect t="23256" b="9302"/>
          <a:stretch>
            <a:fillRect/>
          </a:stretch>
        </p:blipFill>
        <p:spPr>
          <a:xfrm>
            <a:off x="0" y="4648200"/>
            <a:ext cx="491981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81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371600"/>
            <a:ext cx="7886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67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IMG_4613.jpg"/>
          <p:cNvPicPr>
            <a:picLocks noChangeAspect="1"/>
          </p:cNvPicPr>
          <p:nvPr/>
        </p:nvPicPr>
        <p:blipFill>
          <a:blip r:embed="rId3" cstate="print"/>
          <a:srcRect t="8696"/>
          <a:stretch>
            <a:fillRect/>
          </a:stretch>
        </p:blipFill>
        <p:spPr>
          <a:xfrm>
            <a:off x="0" y="1299348"/>
            <a:ext cx="9144000" cy="55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67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IMG_487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1378706"/>
            <a:ext cx="8229600" cy="54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67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IMG_49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69896"/>
            <a:ext cx="9144000" cy="60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67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CAREER THAT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1"/>
            <a:ext cx="41910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Stable: </a:t>
            </a:r>
            <a:r>
              <a:rPr lang="en-US" dirty="0" smtClean="0"/>
              <a:t>In a large team with long-term investment commitment from the largest IT Corporation in Vietnam.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Exciting:</a:t>
            </a:r>
            <a:r>
              <a:rPr lang="en-US" dirty="0" smtClean="0"/>
              <a:t> YOUR works would </a:t>
            </a:r>
            <a:r>
              <a:rPr lang="en-US" dirty="0" smtClean="0">
                <a:solidFill>
                  <a:srgbClr val="FFFF00"/>
                </a:solidFill>
              </a:rPr>
              <a:t>influent millions</a:t>
            </a:r>
            <a:r>
              <a:rPr lang="en-US" dirty="0" smtClean="0"/>
              <a:t> of people!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Flexible: </a:t>
            </a:r>
            <a:r>
              <a:rPr lang="en-US" dirty="0" smtClean="0"/>
              <a:t>Tailored for what </a:t>
            </a:r>
            <a:r>
              <a:rPr lang="en-US" dirty="0" smtClean="0">
                <a:solidFill>
                  <a:srgbClr val="FFFF00"/>
                </a:solidFill>
              </a:rPr>
              <a:t>YOU</a:t>
            </a:r>
            <a:r>
              <a:rPr lang="en-US" dirty="0" smtClean="0"/>
              <a:t> do best and </a:t>
            </a:r>
            <a:r>
              <a:rPr lang="en-US" dirty="0" smtClean="0">
                <a:solidFill>
                  <a:srgbClr val="FFFF00"/>
                </a:solidFill>
              </a:rPr>
              <a:t>YOU LOVE </a:t>
            </a:r>
            <a:r>
              <a:rPr lang="en-US" dirty="0" smtClean="0"/>
              <a:t>to do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80463" y="2362199"/>
            <a:ext cx="4213618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362199"/>
            <a:ext cx="4245881" cy="2819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2362199"/>
            <a:ext cx="2090041" cy="2291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IMG_488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-289234" y="2118034"/>
            <a:ext cx="5379068" cy="3581400"/>
          </a:xfrm>
          <a:prstGeom prst="rect">
            <a:avLst/>
          </a:prstGeom>
        </p:spPr>
      </p:pic>
      <p:pic>
        <p:nvPicPr>
          <p:cNvPr id="7" name="Picture 6" descr="IMG_49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4282767" y="2118034"/>
            <a:ext cx="537906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67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1219200"/>
            <a:ext cx="7239000" cy="54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932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9200" y="1251856"/>
            <a:ext cx="3505200" cy="525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1251856"/>
            <a:ext cx="3505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18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718" y="1219200"/>
            <a:ext cx="8023282" cy="5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414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Picture-014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219200"/>
            <a:ext cx="853627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414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55" y="8709"/>
            <a:ext cx="7772400" cy="685800"/>
          </a:xfrm>
        </p:spPr>
        <p:txBody>
          <a:bodyPr/>
          <a:lstStyle/>
          <a:p>
            <a:r>
              <a:rPr lang="en-US" dirty="0" smtClean="0"/>
              <a:t>Why us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610600" cy="5334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Income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dirty="0" smtClean="0">
                <a:solidFill>
                  <a:srgbClr val="FFFF00"/>
                </a:solidFill>
              </a:rPr>
              <a:t>Career</a:t>
            </a:r>
            <a:r>
              <a:rPr lang="en-US" sz="2400" dirty="0" smtClean="0"/>
              <a:t> &gt; Professional &gt; </a:t>
            </a:r>
            <a:r>
              <a:rPr lang="en-US" sz="2400" dirty="0" smtClean="0">
                <a:solidFill>
                  <a:srgbClr val="FFFF00"/>
                </a:solidFill>
              </a:rPr>
              <a:t>Respect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/>
              <a:t>&gt; </a:t>
            </a:r>
            <a:r>
              <a:rPr lang="en-US" sz="2400" b="1" dirty="0" smtClean="0">
                <a:solidFill>
                  <a:srgbClr val="FFFF00"/>
                </a:solidFill>
              </a:rPr>
              <a:t>Enjoyment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1219200"/>
            <a:ext cx="8001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27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8305800" cy="777240"/>
          </a:xfrm>
        </p:spPr>
        <p:txBody>
          <a:bodyPr/>
          <a:lstStyle/>
          <a:p>
            <a:r>
              <a:rPr lang="en-US" sz="3600" i="1" dirty="0" smtClean="0">
                <a:latin typeface="Verdana" pitchFamily="34" charset="0"/>
                <a:cs typeface="Arial" pitchFamily="34" charset="0"/>
              </a:rPr>
              <a:t>EMBRACING CHALLENGES</a:t>
            </a:r>
            <a:endParaRPr lang="en-US" sz="3600" i="1" dirty="0"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me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924800" cy="4831560"/>
          </a:xfrm>
        </p:spPr>
        <p:txBody>
          <a:bodyPr/>
          <a:lstStyle/>
          <a:p>
            <a:r>
              <a:rPr lang="en-US" dirty="0" smtClean="0"/>
              <a:t>Am I a very rich man ?  …. No </a:t>
            </a:r>
          </a:p>
          <a:p>
            <a:r>
              <a:rPr lang="en-US" dirty="0" smtClean="0"/>
              <a:t>Am I the most successful man ? … NO WAY !</a:t>
            </a:r>
          </a:p>
          <a:p>
            <a:r>
              <a:rPr lang="en-US" dirty="0" smtClean="0"/>
              <a:t>I am only </a:t>
            </a:r>
            <a:r>
              <a:rPr lang="en-US" smtClean="0"/>
              <a:t>a </a:t>
            </a:r>
            <a:r>
              <a:rPr lang="en-US" smtClean="0"/>
              <a:t>happy man </a:t>
            </a:r>
            <a:r>
              <a:rPr lang="en-US" dirty="0" smtClean="0"/>
              <a:t>with </a:t>
            </a:r>
          </a:p>
          <a:p>
            <a:pPr lvl="1">
              <a:buNone/>
            </a:pPr>
            <a:r>
              <a:rPr lang="en-US" sz="3600" dirty="0" smtClean="0">
                <a:solidFill>
                  <a:srgbClr val="FFFF00"/>
                </a:solidFill>
              </a:rPr>
              <a:t>			</a:t>
            </a:r>
            <a:r>
              <a:rPr lang="en-US" sz="4400" dirty="0" smtClean="0">
                <a:solidFill>
                  <a:srgbClr val="FF0000"/>
                </a:solidFill>
              </a:rPr>
              <a:t>some</a:t>
            </a:r>
            <a:r>
              <a:rPr lang="en-US" sz="3600" dirty="0" smtClean="0">
                <a:solidFill>
                  <a:srgbClr val="FFFF00"/>
                </a:solidFill>
              </a:rPr>
              <a:t> dreams full-filled !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me ? </a:t>
            </a:r>
            <a:endParaRPr lang="en-US" dirty="0"/>
          </a:p>
        </p:txBody>
      </p:sp>
      <p:pic>
        <p:nvPicPr>
          <p:cNvPr id="6" name="Picture 5" descr="DSC006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8686800" cy="2133600"/>
          </a:xfrm>
        </p:spPr>
        <p:txBody>
          <a:bodyPr/>
          <a:lstStyle/>
          <a:p>
            <a:endParaRPr lang="en-US" sz="2400" b="1" dirty="0" smtClean="0">
              <a:latin typeface="Verdana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Verdana" pitchFamily="34" charset="0"/>
                <a:cs typeface="Arial" pitchFamily="34" charset="0"/>
              </a:rPr>
              <a:t>IT ALL STARTED WITH </a:t>
            </a:r>
          </a:p>
          <a:p>
            <a:endParaRPr lang="en-US" sz="2400" b="1" dirty="0" smtClean="0">
              <a:latin typeface="Verdana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Verdana" pitchFamily="34" charset="0"/>
                <a:cs typeface="Arial" pitchFamily="34" charset="0"/>
              </a:rPr>
              <a:t>	</a:t>
            </a:r>
            <a:r>
              <a:rPr lang="en-US" sz="3200" b="1" dirty="0" smtClean="0">
                <a:solidFill>
                  <a:srgbClr val="FFFF00"/>
                </a:solidFill>
                <a:latin typeface="Verdana" pitchFamily="34" charset="0"/>
                <a:cs typeface="Arial" pitchFamily="34" charset="0"/>
              </a:rPr>
              <a:t>HOW CAN I MAKE GAME ?</a:t>
            </a:r>
            <a:endParaRPr lang="en-US" sz="2400" b="1" dirty="0" smtClean="0"/>
          </a:p>
          <a:p>
            <a:endParaRPr lang="en-US" b="1" dirty="0"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PROFESSIONAL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35052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With ones who are keening in making </a:t>
            </a:r>
            <a:r>
              <a:rPr lang="en-US" dirty="0" smtClean="0">
                <a:solidFill>
                  <a:srgbClr val="FFFF00"/>
                </a:solidFill>
              </a:rPr>
              <a:t>YOU</a:t>
            </a:r>
            <a:r>
              <a:rPr lang="en-US" dirty="0" smtClean="0"/>
              <a:t> your better </a:t>
            </a:r>
            <a:r>
              <a:rPr lang="en-US" dirty="0" smtClean="0">
                <a:solidFill>
                  <a:srgbClr val="FFFF00"/>
                </a:solidFill>
              </a:rPr>
              <a:t>SELF</a:t>
            </a:r>
            <a:r>
              <a:rPr lang="en-US" dirty="0" smtClean="0"/>
              <a:t> </a:t>
            </a:r>
          </a:p>
          <a:p>
            <a:r>
              <a:rPr lang="en-US" dirty="0" smtClean="0"/>
              <a:t>With teams that the only goal is to make the best experience for customers</a:t>
            </a:r>
          </a:p>
          <a:p>
            <a:r>
              <a:rPr lang="en-US" dirty="0" smtClean="0"/>
              <a:t>With state-of-the art equipments</a:t>
            </a:r>
          </a:p>
          <a:p>
            <a:endParaRPr lang="en-US" dirty="0" smtClean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4742" y="2362200"/>
            <a:ext cx="4586057" cy="305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4504" y="1981200"/>
            <a:ext cx="4579856" cy="40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2234" y="2362200"/>
            <a:ext cx="4624397" cy="302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81000"/>
            <a:ext cx="7772400" cy="150876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Verdana" pitchFamily="34" charset="0"/>
                <a:cs typeface="Arial" pitchFamily="34" charset="0"/>
              </a:rPr>
              <a:t>IF YOU ARE </a:t>
            </a:r>
            <a:r>
              <a:rPr lang="en-US" sz="2400" b="1" dirty="0" smtClean="0">
                <a:solidFill>
                  <a:srgbClr val="FFFF00"/>
                </a:solidFill>
                <a:latin typeface="Verdana" pitchFamily="34" charset="0"/>
                <a:cs typeface="Arial" pitchFamily="34" charset="0"/>
              </a:rPr>
              <a:t>KEEN</a:t>
            </a:r>
            <a:r>
              <a:rPr lang="en-US" b="1" dirty="0" smtClean="0">
                <a:latin typeface="Verdana" pitchFamily="34" charset="0"/>
                <a:cs typeface="Arial" pitchFamily="34" charset="0"/>
              </a:rPr>
              <a:t> IN PURSUITING </a:t>
            </a:r>
            <a:r>
              <a:rPr lang="en-US" sz="2400" b="1" dirty="0" smtClean="0">
                <a:solidFill>
                  <a:srgbClr val="FFFF00"/>
                </a:solidFill>
                <a:latin typeface="Verdana" pitchFamily="34" charset="0"/>
                <a:cs typeface="Arial" pitchFamily="34" charset="0"/>
              </a:rPr>
              <a:t>YOUR DREAM</a:t>
            </a:r>
            <a:endParaRPr lang="en-US" sz="2800" b="1" dirty="0" smtClean="0">
              <a:solidFill>
                <a:srgbClr val="FFFF00"/>
              </a:solidFill>
              <a:latin typeface="Verdana" pitchFamily="34" charset="0"/>
              <a:cs typeface="Arial" pitchFamily="34" charset="0"/>
            </a:endParaRPr>
          </a:p>
          <a:p>
            <a:endParaRPr lang="en-US" b="1" dirty="0" smtClean="0"/>
          </a:p>
          <a:p>
            <a:r>
              <a:rPr lang="en-US" sz="2400" b="1" dirty="0" smtClean="0"/>
              <a:t>		SUCCESSFUL WILL BE YOURS SOME DAY</a:t>
            </a:r>
          </a:p>
          <a:p>
            <a:endParaRPr lang="en-US" b="1" dirty="0">
              <a:latin typeface="Verdana" pitchFamily="34" charset="0"/>
              <a:cs typeface="Arial" pitchFamily="34" charset="0"/>
            </a:endParaRPr>
          </a:p>
        </p:txBody>
      </p:sp>
      <p:pic>
        <p:nvPicPr>
          <p:cNvPr id="4" name="Picture 3" descr="IMG_0846.jpg"/>
          <p:cNvPicPr>
            <a:picLocks noChangeAspect="1"/>
          </p:cNvPicPr>
          <p:nvPr/>
        </p:nvPicPr>
        <p:blipFill>
          <a:blip r:embed="rId2" cstate="print"/>
          <a:srcRect b="17458"/>
          <a:stretch>
            <a:fillRect/>
          </a:stretch>
        </p:blipFill>
        <p:spPr>
          <a:xfrm>
            <a:off x="0" y="1981200"/>
            <a:ext cx="9144000" cy="5025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8305800" cy="777240"/>
          </a:xfrm>
        </p:spPr>
        <p:txBody>
          <a:bodyPr/>
          <a:lstStyle/>
          <a:p>
            <a:r>
              <a:rPr lang="en-US" sz="3600" i="1" dirty="0" smtClean="0">
                <a:latin typeface="Verdana" pitchFamily="34" charset="0"/>
                <a:cs typeface="Arial" pitchFamily="34" charset="0"/>
              </a:rPr>
              <a:t>READY FOR YOUR DREAM YET ?</a:t>
            </a:r>
            <a:endParaRPr lang="en-US" sz="3600" i="1" dirty="0"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INCOME THAT 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41910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Attractive: </a:t>
            </a:r>
            <a:r>
              <a:rPr lang="en-US" dirty="0" smtClean="0"/>
              <a:t>higher than most of equivalent jobs on the market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Adaptive: </a:t>
            </a:r>
            <a:r>
              <a:rPr lang="en-US" dirty="0" smtClean="0"/>
              <a:t>to reflect </a:t>
            </a:r>
            <a:r>
              <a:rPr lang="en-US" dirty="0" smtClean="0">
                <a:solidFill>
                  <a:srgbClr val="FFFF00"/>
                </a:solidFill>
              </a:rPr>
              <a:t>YOUR</a:t>
            </a:r>
            <a:r>
              <a:rPr lang="en-US" dirty="0" smtClean="0"/>
              <a:t> capabilities or potentials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Highly motivated</a:t>
            </a:r>
            <a:r>
              <a:rPr lang="en-US" sz="2400" b="1" dirty="0" smtClean="0"/>
              <a:t>: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smtClean="0"/>
              <a:t>“</a:t>
            </a:r>
            <a:r>
              <a:rPr lang="en-US" dirty="0" smtClean="0"/>
              <a:t>better” means “more $$$$”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Include stock options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2133600"/>
            <a:ext cx="3962400" cy="2959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2127069"/>
            <a:ext cx="3962400" cy="2646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2134899"/>
            <a:ext cx="3962400" cy="2638990"/>
          </a:xfrm>
          <a:prstGeom prst="rect">
            <a:avLst/>
          </a:prstGeom>
        </p:spPr>
      </p:pic>
      <p:pic>
        <p:nvPicPr>
          <p:cNvPr id="7" name="Picture 6" descr="stock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6800" y="2133600"/>
            <a:ext cx="3967506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ENJOYING WITH YOUR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GANGS!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37338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Play game together while working </a:t>
            </a:r>
          </a:p>
          <a:p>
            <a:r>
              <a:rPr lang="en-US" dirty="0" smtClean="0"/>
              <a:t>Travel together</a:t>
            </a:r>
          </a:p>
          <a:p>
            <a:r>
              <a:rPr lang="en-US" dirty="0" smtClean="0"/>
              <a:t>Having party together</a:t>
            </a:r>
          </a:p>
          <a:p>
            <a:r>
              <a:rPr lang="en-US" dirty="0" smtClean="0"/>
              <a:t>Exercise together </a:t>
            </a:r>
          </a:p>
          <a:p>
            <a:r>
              <a:rPr lang="en-US" dirty="0" smtClean="0"/>
              <a:t>And many others 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play_ga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5800" y="1981200"/>
            <a:ext cx="4495800" cy="3367510"/>
          </a:xfrm>
          <a:prstGeom prst="rect">
            <a:avLst/>
          </a:prstGeom>
        </p:spPr>
      </p:pic>
      <p:pic>
        <p:nvPicPr>
          <p:cNvPr id="5" name="Picture 4" descr="trav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2133600"/>
            <a:ext cx="4465820" cy="2971800"/>
          </a:xfrm>
          <a:prstGeom prst="rect">
            <a:avLst/>
          </a:prstGeom>
        </p:spPr>
      </p:pic>
      <p:pic>
        <p:nvPicPr>
          <p:cNvPr id="6" name="Picture 5" descr="part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1524000"/>
            <a:ext cx="4267200" cy="4664149"/>
          </a:xfrm>
          <a:prstGeom prst="rect">
            <a:avLst/>
          </a:prstGeom>
        </p:spPr>
      </p:pic>
      <p:pic>
        <p:nvPicPr>
          <p:cNvPr id="7" name="Picture 6" descr="excercis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8200" y="2057400"/>
            <a:ext cx="4351311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362200"/>
            <a:ext cx="7772400" cy="1508760"/>
          </a:xfrm>
        </p:spPr>
        <p:txBody>
          <a:bodyPr/>
          <a:lstStyle/>
          <a:p>
            <a:r>
              <a:rPr lang="en-US" b="1" dirty="0" smtClean="0">
                <a:latin typeface="Verdana" pitchFamily="34" charset="0"/>
                <a:cs typeface="Arial" pitchFamily="34" charset="0"/>
              </a:rPr>
              <a:t>IF THAT IS YOUR DREAM</a:t>
            </a:r>
          </a:p>
          <a:p>
            <a:endParaRPr lang="en-US" b="1" dirty="0" smtClean="0"/>
          </a:p>
          <a:p>
            <a:r>
              <a:rPr lang="en-US" sz="2400" b="1" dirty="0" smtClean="0"/>
              <a:t>WHAT  WOULD BE  </a:t>
            </a:r>
            <a:r>
              <a:rPr lang="en-US" sz="2400" b="1" dirty="0" smtClean="0">
                <a:solidFill>
                  <a:srgbClr val="FFFF00"/>
                </a:solidFill>
              </a:rPr>
              <a:t>YOUR SMARTEST CHOICE 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	</a:t>
            </a:r>
            <a:r>
              <a:rPr lang="en-US" sz="2400" b="1" dirty="0" smtClean="0">
                <a:solidFill>
                  <a:srgbClr val="FFFF00"/>
                </a:solidFill>
              </a:rPr>
              <a:t>			</a:t>
            </a:r>
            <a:r>
              <a:rPr lang="en-US" sz="2400" b="1" dirty="0" smtClean="0"/>
              <a:t>TO MAKE IT COMES </a:t>
            </a:r>
            <a:r>
              <a:rPr lang="en-US" sz="2400" b="1" dirty="0" smtClean="0">
                <a:solidFill>
                  <a:srgbClr val="FFFF00"/>
                </a:solidFill>
              </a:rPr>
              <a:t>TRUE</a:t>
            </a:r>
            <a:r>
              <a:rPr lang="en-US" sz="2400" b="1" dirty="0" smtClean="0"/>
              <a:t>  ?</a:t>
            </a:r>
          </a:p>
          <a:p>
            <a:endParaRPr lang="en-US" b="1" dirty="0"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04160"/>
            <a:ext cx="7772400" cy="777240"/>
          </a:xfrm>
        </p:spPr>
        <p:txBody>
          <a:bodyPr/>
          <a:lstStyle/>
          <a:p>
            <a:r>
              <a:rPr lang="en-US" i="1" dirty="0" smtClean="0">
                <a:latin typeface="Verdana" pitchFamily="34" charset="0"/>
                <a:cs typeface="Arial" pitchFamily="34" charset="0"/>
              </a:rPr>
              <a:t>FACTS</a:t>
            </a:r>
            <a:endParaRPr lang="en-US" i="1" dirty="0">
              <a:latin typeface="Verdana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Vietnam Internet industry</a:t>
            </a: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4375150" y="6422211"/>
            <a:ext cx="4768850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5969" tIns="42984" rIns="85969" bIns="42984">
            <a:spAutoFit/>
          </a:bodyPr>
          <a:lstStyle/>
          <a:p>
            <a:pPr algn="r" latinLnBrk="0"/>
            <a:r>
              <a:rPr kumimoji="0" lang="en-US" altLang="ko-KR" sz="1200" i="1" dirty="0"/>
              <a:t>Source: VNNIC</a:t>
            </a: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</p:nvPr>
        </p:nvGraphicFramePr>
        <p:xfrm>
          <a:off x="304800" y="1219200"/>
          <a:ext cx="88392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586</TotalTime>
  <Words>1177</Words>
  <Application>Microsoft Office PowerPoint</Application>
  <PresentationFormat>On-screen Show (4:3)</PresentationFormat>
  <Paragraphs>348</Paragraphs>
  <Slides>41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Metro</vt:lpstr>
      <vt:lpstr>YourSELF</vt:lpstr>
      <vt:lpstr>BEING RESPECTED AND ENVIED </vt:lpstr>
      <vt:lpstr>HAVING CAREER THAT IS</vt:lpstr>
      <vt:lpstr>BEING PROFESSIONAL</vt:lpstr>
      <vt:lpstr>HAVING INCOME THAT IS </vt:lpstr>
      <vt:lpstr>ENJOYING WITH YOUR GANGS!</vt:lpstr>
      <vt:lpstr>Slide 7</vt:lpstr>
      <vt:lpstr>FACTS</vt:lpstr>
      <vt:lpstr>Vietnam Internet industry</vt:lpstr>
      <vt:lpstr>Video game industry</vt:lpstr>
      <vt:lpstr>Video game industry</vt:lpstr>
      <vt:lpstr>Video game industry</vt:lpstr>
      <vt:lpstr>Game Development </vt:lpstr>
      <vt:lpstr>Game Development </vt:lpstr>
      <vt:lpstr>Game Development </vt:lpstr>
      <vt:lpstr>Slide 16</vt:lpstr>
      <vt:lpstr>Slide 17</vt:lpstr>
      <vt:lpstr>Game Development </vt:lpstr>
      <vt:lpstr>Jobs for game dev in VN ?</vt:lpstr>
      <vt:lpstr>Slide 20</vt:lpstr>
      <vt:lpstr>Who Are We ?</vt:lpstr>
      <vt:lpstr>Who Are We ?</vt:lpstr>
      <vt:lpstr>How professional are we?</vt:lpstr>
      <vt:lpstr>Why us ?</vt:lpstr>
      <vt:lpstr>Why us ?</vt:lpstr>
      <vt:lpstr>Why us ?</vt:lpstr>
      <vt:lpstr>Why us ?</vt:lpstr>
      <vt:lpstr>Why us ?</vt:lpstr>
      <vt:lpstr>Why us ?</vt:lpstr>
      <vt:lpstr>Why us ?</vt:lpstr>
      <vt:lpstr>Why us ?</vt:lpstr>
      <vt:lpstr>Why us ?</vt:lpstr>
      <vt:lpstr>Why us ?</vt:lpstr>
      <vt:lpstr>Why us ?</vt:lpstr>
      <vt:lpstr>Why us ?</vt:lpstr>
      <vt:lpstr>EMBRACING CHALLENGES</vt:lpstr>
      <vt:lpstr>What about me ? </vt:lpstr>
      <vt:lpstr>What about me ? </vt:lpstr>
      <vt:lpstr>Slide 39</vt:lpstr>
      <vt:lpstr>Slide 40</vt:lpstr>
      <vt:lpstr>READY FOR YOUR DREAM YET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Project MANAGEMENT</dc:title>
  <dc:creator>Dung. Dinh Nguyen Anh</dc:creator>
  <cp:lastModifiedBy>dungdna</cp:lastModifiedBy>
  <cp:revision>291</cp:revision>
  <dcterms:created xsi:type="dcterms:W3CDTF">2006-08-16T00:00:00Z</dcterms:created>
  <dcterms:modified xsi:type="dcterms:W3CDTF">2012-09-07T16:10:11Z</dcterms:modified>
</cp:coreProperties>
</file>